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7"/>
  </p:notesMasterIdLst>
  <p:sldIdLst>
    <p:sldId id="311" r:id="rId2"/>
    <p:sldId id="394" r:id="rId3"/>
    <p:sldId id="323" r:id="rId4"/>
    <p:sldId id="302" r:id="rId5"/>
    <p:sldId id="332" r:id="rId6"/>
    <p:sldId id="396" r:id="rId7"/>
    <p:sldId id="318" r:id="rId8"/>
    <p:sldId id="319" r:id="rId9"/>
    <p:sldId id="303" r:id="rId10"/>
    <p:sldId id="304" r:id="rId11"/>
    <p:sldId id="296" r:id="rId12"/>
    <p:sldId id="309" r:id="rId13"/>
    <p:sldId id="326" r:id="rId14"/>
    <p:sldId id="295" r:id="rId15"/>
    <p:sldId id="325" r:id="rId16"/>
    <p:sldId id="297" r:id="rId17"/>
    <p:sldId id="397" r:id="rId18"/>
    <p:sldId id="289" r:id="rId19"/>
    <p:sldId id="299" r:id="rId20"/>
    <p:sldId id="327" r:id="rId21"/>
    <p:sldId id="324" r:id="rId22"/>
    <p:sldId id="320" r:id="rId23"/>
    <p:sldId id="329" r:id="rId24"/>
    <p:sldId id="307" r:id="rId25"/>
    <p:sldId id="300" r:id="rId26"/>
    <p:sldId id="331" r:id="rId27"/>
    <p:sldId id="310" r:id="rId28"/>
    <p:sldId id="321" r:id="rId29"/>
    <p:sldId id="313" r:id="rId30"/>
    <p:sldId id="322" r:id="rId31"/>
    <p:sldId id="316" r:id="rId32"/>
    <p:sldId id="330" r:id="rId33"/>
    <p:sldId id="333" r:id="rId34"/>
    <p:sldId id="317" r:id="rId35"/>
    <p:sldId id="395" r:id="rId36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811594F-1CEC-41E4-8EE7-D4795917EF39}">
          <p14:sldIdLst>
            <p14:sldId id="311"/>
            <p14:sldId id="394"/>
            <p14:sldId id="323"/>
            <p14:sldId id="302"/>
            <p14:sldId id="332"/>
            <p14:sldId id="396"/>
            <p14:sldId id="318"/>
            <p14:sldId id="319"/>
            <p14:sldId id="303"/>
          </p14:sldIdLst>
        </p14:section>
        <p14:section name="Hill Climbing Search" id="{3AEC6051-A6C7-4F27-A616-ABF9A66EA65A}">
          <p14:sldIdLst>
            <p14:sldId id="304"/>
            <p14:sldId id="296"/>
            <p14:sldId id="309"/>
            <p14:sldId id="326"/>
            <p14:sldId id="295"/>
            <p14:sldId id="325"/>
            <p14:sldId id="297"/>
          </p14:sldIdLst>
        </p14:section>
        <p14:section name="Local Optima" id="{ED8E3F8E-7FA3-4E23-9B59-6B2992B2299E}">
          <p14:sldIdLst>
            <p14:sldId id="397"/>
            <p14:sldId id="289"/>
            <p14:sldId id="299"/>
            <p14:sldId id="327"/>
            <p14:sldId id="324"/>
          </p14:sldIdLst>
        </p14:section>
        <p14:section name="Simulated Annealing" id="{CF318AF0-5F1A-4123-BB81-5F192874B105}">
          <p14:sldIdLst>
            <p14:sldId id="320"/>
            <p14:sldId id="329"/>
            <p14:sldId id="307"/>
            <p14:sldId id="300"/>
            <p14:sldId id="331"/>
            <p14:sldId id="310"/>
          </p14:sldIdLst>
        </p14:section>
        <p14:section name="Evolutionary Algorithms" id="{C1DB9E0E-E8CD-4241-A97A-4A854AFEC432}">
          <p14:sldIdLst>
            <p14:sldId id="321"/>
            <p14:sldId id="313"/>
          </p14:sldIdLst>
        </p14:section>
        <p14:section name="Search in Continuous Spaces" id="{9920D5FC-3E98-4CF8-A880-0CC2C2E08E2E}">
          <p14:sldIdLst>
            <p14:sldId id="322"/>
            <p14:sldId id="316"/>
            <p14:sldId id="330"/>
            <p14:sldId id="333"/>
            <p14:sldId id="317"/>
          </p14:sldIdLst>
        </p14:section>
        <p14:section name="Wrapup" id="{F09551BD-4D44-4754-AD30-064144997958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2701" autoAdjust="0"/>
  </p:normalViewPr>
  <p:slideViewPr>
    <p:cSldViewPr>
      <p:cViewPr varScale="1">
        <p:scale>
          <a:sx n="69" d="100"/>
          <a:sy n="69" d="100"/>
        </p:scale>
        <p:origin x="64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Hill-Climbing Search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Simulated Annealing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Evolutionary Algorithms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dgm:style>
      </dgm:prSet>
      <dgm:spPr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dgm:spPr>
      <dgm:t>
        <a:bodyPr/>
        <a:lstStyle/>
        <a:p>
          <a:r>
            <a:rPr lang="en-US" dirty="0"/>
            <a:t>Search in Continuous Spaces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noFill/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5/21/2025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32BA5-DDE3-E5F5-235C-CEBD9D769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FF5675-F680-29DA-B1D8-6B0C88BD9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18A164-8EB3-511F-4F41-488BAA8CD4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904B25-2530-F25E-FBBD-09C5D9450C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2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956-4F07-D006-90D2-ADC5350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80955" y="5187199"/>
            <a:ext cx="1304561" cy="1440289"/>
            <a:chOff x="7162800" y="4191000"/>
            <a:chExt cx="1676400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4D2B11-4DA3-B2DC-697F-A573B02FEE1C}"/>
                </a:ext>
              </a:extLst>
            </p:cNvPr>
            <p:cNvSpPr/>
            <p:nvPr/>
          </p:nvSpPr>
          <p:spPr>
            <a:xfrm>
              <a:off x="7162800" y="4191000"/>
              <a:ext cx="1676400" cy="1981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2EA60162-73F6-47C9-CEA7-FE9A33D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684" y="4213372"/>
              <a:ext cx="1632631" cy="1632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8AB48-76AA-1A77-8AF3-8FFC8B2707D1}"/>
                </a:ext>
              </a:extLst>
            </p:cNvPr>
            <p:cNvSpPr/>
            <p:nvPr/>
          </p:nvSpPr>
          <p:spPr>
            <a:xfrm>
              <a:off x="7162800" y="5812970"/>
              <a:ext cx="1664629" cy="3592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Online Material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CE87F-A647-B283-D1A6-D095EFC38CA6}"/>
              </a:ext>
            </a:extLst>
          </p:cNvPr>
          <p:cNvGrpSpPr/>
          <p:nvPr/>
        </p:nvGrpSpPr>
        <p:grpSpPr>
          <a:xfrm>
            <a:off x="339299" y="5823434"/>
            <a:ext cx="3017521" cy="810962"/>
            <a:chOff x="339299" y="5823434"/>
            <a:chExt cx="3017521" cy="810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22313A-FBBF-0AA9-EA3C-D9B99DCAD580}"/>
                </a:ext>
              </a:extLst>
            </p:cNvPr>
            <p:cNvSpPr txBox="1"/>
            <p:nvPr/>
          </p:nvSpPr>
          <p:spPr>
            <a:xfrm>
              <a:off x="339299" y="6203509"/>
              <a:ext cx="301752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</a:rPr>
                <a:t>This work is licensed under a 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Creative Commons Attribution-</a:t>
              </a:r>
              <a:r>
                <a:rPr lang="en-US" sz="1100" b="0" i="0" strike="noStrike" dirty="0" err="1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ShareAlike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4.0 International License</a:t>
              </a:r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</a:rPr>
                <a:t>.</a:t>
              </a:r>
              <a:endParaRPr lang="en-US" sz="11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5AC8C84-56A5-E3D2-E7BF-CCA14C486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21" y="5823434"/>
              <a:ext cx="894434" cy="312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Calibri" panose="020F0502020204030204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391400" y="2336800"/>
                <a:ext cx="1600194" cy="1418773"/>
              </a:xfrm>
              <a:prstGeom prst="wedgeRectCallout">
                <a:avLst>
                  <a:gd name="adj1" fmla="val -70195"/>
                  <a:gd name="adj2" fmla="val -6117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4-queens problem: 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2336800"/>
                <a:ext cx="1600194" cy="1418773"/>
              </a:xfrm>
              <a:prstGeom prst="wedgeRectCallout">
                <a:avLst>
                  <a:gd name="adj1" fmla="val -70195"/>
                  <a:gd name="adj2" fmla="val -61173"/>
                </a:avLst>
              </a:prstGeom>
              <a:blipFill>
                <a:blip r:embed="rId4"/>
                <a:stretch>
                  <a:fillRect r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740CED50-5358-B1A8-739B-377942C3A521}"/>
              </a:ext>
            </a:extLst>
          </p:cNvPr>
          <p:cNvGrpSpPr/>
          <p:nvPr/>
        </p:nvGrpSpPr>
        <p:grpSpPr>
          <a:xfrm>
            <a:off x="338645" y="4191000"/>
            <a:ext cx="8279258" cy="2514600"/>
            <a:chOff x="338645" y="4191000"/>
            <a:chExt cx="8279258" cy="2514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D50DC9-14B1-43FA-9A09-B0020404B22B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758A79-43AA-4B6C-9B70-06F6787B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18BF-19E7-57F1-793E-866C4FC27070}"/>
                </a:ext>
              </a:extLst>
            </p:cNvPr>
            <p:cNvSpPr txBox="1"/>
            <p:nvPr/>
          </p:nvSpPr>
          <p:spPr>
            <a:xfrm>
              <a:off x="338645" y="4349859"/>
              <a:ext cx="37490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  <a:p>
              <a:endParaRPr lang="en-US" sz="1600" dirty="0"/>
            </a:p>
            <a:p>
              <a:r>
                <a:rPr lang="en-US" sz="1600" dirty="0"/>
                <a:t>3</a:t>
              </a:r>
            </a:p>
            <a:p>
              <a:endParaRPr lang="en-US" sz="1600" dirty="0"/>
            </a:p>
            <a:p>
              <a:r>
                <a:rPr lang="en-US" sz="1600" dirty="0"/>
                <a:t>2</a:t>
              </a:r>
            </a:p>
            <a:p>
              <a:endParaRPr lang="en-US" sz="1600" dirty="0"/>
            </a:p>
            <a:p>
              <a:r>
                <a:rPr lang="en-US" sz="1600" dirty="0"/>
                <a:t>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940916C-193D-448B-9751-5B147ABA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2"/>
            <a:ext cx="7886700" cy="742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Find the best local move: </a:t>
            </a:r>
            <a:r>
              <a:rPr lang="en-US" sz="1800" b="1" dirty="0"/>
              <a:t>Evaluate the objective function for all local neighbors </a:t>
            </a:r>
            <a:r>
              <a:rPr lang="en-US" sz="1800" dirty="0"/>
              <a:t>(moving a single queen in its column while leaving the others in place).</a:t>
            </a:r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b="1" dirty="0"/>
                  <a:t>Notes</a:t>
                </a:r>
                <a:r>
                  <a:rPr lang="en-US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typically pick one randomly.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308324"/>
              </a:xfrm>
              <a:prstGeom prst="rect">
                <a:avLst/>
              </a:prstGeom>
              <a:blipFill>
                <a:blip r:embed="rId4"/>
                <a:stretch>
                  <a:fillRect l="-1206" t="-1587" r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93A93FA-A2FC-9855-43CC-78A85894940B}"/>
              </a:ext>
            </a:extLst>
          </p:cNvPr>
          <p:cNvGrpSpPr/>
          <p:nvPr/>
        </p:nvGrpSpPr>
        <p:grpSpPr>
          <a:xfrm>
            <a:off x="628650" y="3129677"/>
            <a:ext cx="3429000" cy="3259455"/>
            <a:chOff x="628650" y="3129677"/>
            <a:chExt cx="3429000" cy="3259455"/>
          </a:xfrm>
        </p:grpSpPr>
        <p:pic>
          <p:nvPicPr>
            <p:cNvPr id="5" name="Picture 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16734" y="3129677"/>
              <a:ext cx="2789236" cy="2789236"/>
            </a:xfrm>
            <a:prstGeom prst="rect">
              <a:avLst/>
            </a:prstGeom>
            <a:noFill/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37A78F-A85A-7C61-151B-D5FDB6AA06C9}"/>
                    </a:ext>
                  </a:extLst>
                </p:cNvPr>
                <p:cNvSpPr txBox="1"/>
                <p:nvPr/>
              </p:nvSpPr>
              <p:spPr>
                <a:xfrm>
                  <a:off x="628650" y="6019800"/>
                  <a:ext cx="3429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/>
                    <a:t>Current objective value: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17 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F637A78F-A85A-7C61-151B-D5FDB6AA0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650" y="6019800"/>
                  <a:ext cx="342900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1421" t="-10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conflicts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     </a:t>
                </a:r>
                <a:br>
                  <a:rPr lang="en-US" sz="2000" dirty="0"/>
                </a:br>
                <a:r>
                  <a:rPr lang="en-US" sz="2000" dirty="0"/>
                  <a:t>     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  <a:blipFill>
                <a:blip r:embed="rId4"/>
                <a:stretch>
                  <a:fillRect l="-1056" t="-2584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96531"/>
              <a:gd name="adj2" fmla="val 39873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grpSp>
        <p:nvGrpSpPr>
          <p:cNvPr id="3" name="Group 2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0E0D1F7F-494B-9EC6-2BD8-F355AFA6E717}"/>
              </a:ext>
            </a:extLst>
          </p:cNvPr>
          <p:cNvGrpSpPr/>
          <p:nvPr/>
        </p:nvGrpSpPr>
        <p:grpSpPr>
          <a:xfrm>
            <a:off x="609600" y="4191000"/>
            <a:ext cx="8008303" cy="2514600"/>
            <a:chOff x="609600" y="4191000"/>
            <a:chExt cx="8008303" cy="25146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F5F962-B611-4D06-9D14-410A002A2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02DE8-9635-4E03-BE6D-82070B46F8A4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6AEBC-87B7-4029-BB06-6BA8641479B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  <a:blipFill>
                <a:blip r:embed="rId4"/>
                <a:stretch>
                  <a:fillRect l="-554" t="-4375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 descr="A figure showing a traveling salesman tour as a graph and the changes a local move that reverses the order of three cities has.">
            <a:extLst>
              <a:ext uri="{FF2B5EF4-FFF2-40B4-BE49-F238E27FC236}">
                <a16:creationId xmlns:a16="http://schemas.microsoft.com/office/drawing/2014/main" id="{FDD0D083-C155-4FE8-8DBC-542210BBA59B}"/>
              </a:ext>
            </a:extLst>
          </p:cNvPr>
          <p:cNvGrpSpPr/>
          <p:nvPr/>
        </p:nvGrpSpPr>
        <p:grpSpPr>
          <a:xfrm>
            <a:off x="576695" y="3561113"/>
            <a:ext cx="7271905" cy="3137873"/>
            <a:chOff x="576695" y="3561113"/>
            <a:chExt cx="7271905" cy="31378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376" y="3886200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29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8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8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5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8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7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2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9479" y="6320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630820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4DB345-4D4D-D10A-C3C1-948A283EA856}"/>
                </a:ext>
              </a:extLst>
            </p:cNvPr>
            <p:cNvSpPr txBox="1"/>
            <p:nvPr/>
          </p:nvSpPr>
          <p:spPr>
            <a:xfrm>
              <a:off x="576695" y="6114211"/>
              <a:ext cx="1938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representation (permutation):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B813A-0AF4-3C02-2DAD-796E03969EC8}"/>
                </a:ext>
              </a:extLst>
            </p:cNvPr>
            <p:cNvSpPr txBox="1"/>
            <p:nvPr/>
          </p:nvSpPr>
          <p:spPr>
            <a:xfrm>
              <a:off x="619476" y="3561113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6D46EB-17C9-1621-CFE1-1AFD1D610E03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04514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A8A3AD-294E-D70F-630E-44509CE2071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031228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67FCE0-473E-0534-281E-296FA4C3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664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  <a:blipFill>
                <a:blip r:embed="rId3"/>
                <a:stretch>
                  <a:fillRect l="-1159" t="-4487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ADCE7C-FFD7-7AE1-E6BA-03DA2085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4553" y="3705261"/>
            <a:ext cx="7204047" cy="2924139"/>
            <a:chOff x="644553" y="3705261"/>
            <a:chExt cx="7204047" cy="292413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CE71D8A-AE0D-BBCC-6711-C607AD61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376" y="4032057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06C135-DF46-DFF6-E9EB-321F38921835}"/>
                </a:ext>
              </a:extLst>
            </p:cNvPr>
            <p:cNvSpPr txBox="1"/>
            <p:nvPr/>
          </p:nvSpPr>
          <p:spPr>
            <a:xfrm>
              <a:off x="1629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88E53-2710-22D4-75D4-601D308B0E41}"/>
                </a:ext>
              </a:extLst>
            </p:cNvPr>
            <p:cNvSpPr txBox="1"/>
            <p:nvPr/>
          </p:nvSpPr>
          <p:spPr>
            <a:xfrm>
              <a:off x="4068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7A628-E911-C587-663D-4C5B592AD298}"/>
                </a:ext>
              </a:extLst>
            </p:cNvPr>
            <p:cNvSpPr txBox="1"/>
            <p:nvPr/>
          </p:nvSpPr>
          <p:spPr>
            <a:xfrm>
              <a:off x="3568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998F6-69E4-E2B1-ABC3-22036162D616}"/>
                </a:ext>
              </a:extLst>
            </p:cNvPr>
            <p:cNvSpPr txBox="1"/>
            <p:nvPr/>
          </p:nvSpPr>
          <p:spPr>
            <a:xfrm>
              <a:off x="1815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F89A74-8298-1730-11E9-26DE40B673D9}"/>
                </a:ext>
              </a:extLst>
            </p:cNvPr>
            <p:cNvSpPr txBox="1"/>
            <p:nvPr/>
          </p:nvSpPr>
          <p:spPr>
            <a:xfrm>
              <a:off x="3873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45D02-1760-F6A7-8B0C-B224F60DFB19}"/>
                </a:ext>
              </a:extLst>
            </p:cNvPr>
            <p:cNvSpPr txBox="1"/>
            <p:nvPr/>
          </p:nvSpPr>
          <p:spPr>
            <a:xfrm>
              <a:off x="5058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48308-A984-A2BF-E6DF-B9A4DD6F3E5A}"/>
                </a:ext>
              </a:extLst>
            </p:cNvPr>
            <p:cNvSpPr txBox="1"/>
            <p:nvPr/>
          </p:nvSpPr>
          <p:spPr>
            <a:xfrm>
              <a:off x="7497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813F5C-B6A9-EEA9-B3B6-1F41CD90A650}"/>
                </a:ext>
              </a:extLst>
            </p:cNvPr>
            <p:cNvSpPr txBox="1"/>
            <p:nvPr/>
          </p:nvSpPr>
          <p:spPr>
            <a:xfrm>
              <a:off x="6997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C5492-B571-7AD1-AC63-8A9BF115B92E}"/>
                </a:ext>
              </a:extLst>
            </p:cNvPr>
            <p:cNvSpPr txBox="1"/>
            <p:nvPr/>
          </p:nvSpPr>
          <p:spPr>
            <a:xfrm>
              <a:off x="5244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92B7C3-08AF-EBC1-9998-734643B01994}"/>
                </a:ext>
              </a:extLst>
            </p:cNvPr>
            <p:cNvSpPr txBox="1"/>
            <p:nvPr/>
          </p:nvSpPr>
          <p:spPr>
            <a:xfrm>
              <a:off x="7302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179A5-BD65-A490-B19A-B1C490CCF628}"/>
                </a:ext>
              </a:extLst>
            </p:cNvPr>
            <p:cNvSpPr txBox="1"/>
            <p:nvPr/>
          </p:nvSpPr>
          <p:spPr>
            <a:xfrm>
              <a:off x="2600270" y="626006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BD4C21-062C-3801-4DB8-F7AF95DDD440}"/>
                </a:ext>
              </a:extLst>
            </p:cNvPr>
            <p:cNvSpPr txBox="1"/>
            <p:nvPr/>
          </p:nvSpPr>
          <p:spPr>
            <a:xfrm>
              <a:off x="6036671" y="6243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163951-A2E3-96A8-0070-A4AFBECB3AD5}"/>
                </a:ext>
              </a:extLst>
            </p:cNvPr>
            <p:cNvSpPr txBox="1"/>
            <p:nvPr/>
          </p:nvSpPr>
          <p:spPr>
            <a:xfrm>
              <a:off x="661341" y="6260716"/>
              <a:ext cx="1945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State representation: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F8B37-B2B4-C2BC-16A6-CF6BFDC92FDE}"/>
                </a:ext>
              </a:extLst>
            </p:cNvPr>
            <p:cNvSpPr txBox="1"/>
            <p:nvPr/>
          </p:nvSpPr>
          <p:spPr>
            <a:xfrm>
              <a:off x="644553" y="3705261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A00CCBD-5B6D-7EF9-E6B7-63B638EA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19100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3CFAD-1DDC-4F61-1E47-F97D71428F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17708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577" y="3264059"/>
            <a:ext cx="5425283" cy="34370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/>
              <a:t>Variants</a:t>
            </a:r>
            <a:r>
              <a:rPr lang="en-US" sz="2000" dirty="0"/>
              <a:t>:</a:t>
            </a:r>
          </a:p>
          <a:p>
            <a:r>
              <a:rPr lang="en-US" sz="1800" b="1" dirty="0"/>
              <a:t>Steepest ascent hill climbing: </a:t>
            </a:r>
            <a:r>
              <a:rPr lang="en-US" sz="1800" dirty="0"/>
              <a:t>Check all possible successors and choose </a:t>
            </a:r>
            <a:r>
              <a:rPr lang="en-US" sz="1800" dirty="0">
                <a:solidFill>
                  <a:srgbClr val="FF0000"/>
                </a:solidFill>
              </a:rPr>
              <a:t>the highest-valued successor.</a:t>
            </a:r>
            <a:endParaRPr lang="en-US" sz="1800" b="1" dirty="0"/>
          </a:p>
          <a:p>
            <a:r>
              <a:rPr lang="en-US" sz="1800" b="1" dirty="0"/>
              <a:t>Stochastic hill climbing: </a:t>
            </a:r>
            <a:r>
              <a:rPr lang="en-US" sz="1800" dirty="0">
                <a:solidFill>
                  <a:srgbClr val="FF0000"/>
                </a:solidFill>
              </a:rPr>
              <a:t>Choose randomly among </a:t>
            </a:r>
            <a:r>
              <a:rPr lang="en-US" sz="1800" b="1" dirty="0">
                <a:solidFill>
                  <a:srgbClr val="FF0000"/>
                </a:solidFill>
              </a:rPr>
              <a:t>all</a:t>
            </a:r>
            <a:r>
              <a:rPr lang="en-US" sz="1800" dirty="0">
                <a:solidFill>
                  <a:srgbClr val="FF0000"/>
                </a:solidFill>
              </a:rPr>
              <a:t> uphill (improvement) moves</a:t>
            </a:r>
            <a:r>
              <a:rPr lang="en-US" sz="1800" dirty="0"/>
              <a:t>.</a:t>
            </a:r>
          </a:p>
          <a:p>
            <a:r>
              <a:rPr lang="en-US" sz="1800" b="1" dirty="0"/>
              <a:t>First-choice stochastic hill climbing</a:t>
            </a:r>
            <a:r>
              <a:rPr lang="en-US" sz="1800" dirty="0"/>
              <a:t>:  </a:t>
            </a:r>
            <a:r>
              <a:rPr lang="en-US" sz="1800" dirty="0">
                <a:solidFill>
                  <a:srgbClr val="FF0000"/>
                </a:solidFill>
              </a:rPr>
              <a:t>Generate randomly </a:t>
            </a:r>
            <a:r>
              <a:rPr lang="en-US" sz="1800" b="1" dirty="0">
                <a:solidFill>
                  <a:srgbClr val="FF0000"/>
                </a:solidFill>
              </a:rPr>
              <a:t>one</a:t>
            </a:r>
            <a:r>
              <a:rPr lang="en-US" sz="1800" dirty="0">
                <a:solidFill>
                  <a:srgbClr val="FF0000"/>
                </a:solidFill>
              </a:rPr>
              <a:t> new successor at a time and only move to better ones. </a:t>
            </a:r>
            <a:r>
              <a:rPr lang="en-US" sz="1800" dirty="0"/>
              <a:t>This is what people often mean by “stochastic hill climbing.” It is equivalent to a, but computationally much cheaper.</a:t>
            </a:r>
            <a:endParaRPr lang="en-US" sz="1800" b="1" dirty="0"/>
          </a:p>
        </p:txBody>
      </p:sp>
      <p:grpSp>
        <p:nvGrpSpPr>
          <p:cNvPr id="6" name="Group 5" descr="The hill climbing algorithm.">
            <a:extLst>
              <a:ext uri="{FF2B5EF4-FFF2-40B4-BE49-F238E27FC236}">
                <a16:creationId xmlns:a16="http://schemas.microsoft.com/office/drawing/2014/main" id="{566C3C05-5334-836D-A9DD-4B5AE9CEFD03}"/>
              </a:ext>
            </a:extLst>
          </p:cNvPr>
          <p:cNvGrpSpPr/>
          <p:nvPr/>
        </p:nvGrpSpPr>
        <p:grpSpPr>
          <a:xfrm>
            <a:off x="1143000" y="1256523"/>
            <a:ext cx="6858000" cy="1999177"/>
            <a:chOff x="685800" y="1234121"/>
            <a:chExt cx="7315200" cy="2105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24CD61-FB43-41D7-BE5E-6D6E1738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800" y="1507387"/>
              <a:ext cx="6705600" cy="17655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08426-7BC5-4386-85F4-94612E52F291}"/>
                </a:ext>
              </a:extLst>
            </p:cNvPr>
            <p:cNvSpPr/>
            <p:nvPr/>
          </p:nvSpPr>
          <p:spPr>
            <a:xfrm>
              <a:off x="2286000" y="2369344"/>
              <a:ext cx="2590800" cy="2286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E0FF18E-744F-EC8F-F9C7-A9F473543CEE}"/>
                </a:ext>
              </a:extLst>
            </p:cNvPr>
            <p:cNvSpPr/>
            <p:nvPr/>
          </p:nvSpPr>
          <p:spPr>
            <a:xfrm>
              <a:off x="4572000" y="1945735"/>
              <a:ext cx="3429000" cy="313921"/>
            </a:xfrm>
            <a:prstGeom prst="wedgeRoundRectCallout">
              <a:avLst>
                <a:gd name="adj1" fmla="val -82652"/>
                <a:gd name="adj2" fmla="val -2513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 often start with a random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AF884-9F48-712D-F1C4-2468C8C04060}"/>
                </a:ext>
              </a:extLst>
            </p:cNvPr>
            <p:cNvSpPr txBox="1"/>
            <p:nvPr/>
          </p:nvSpPr>
          <p:spPr>
            <a:xfrm>
              <a:off x="6504004" y="1234121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/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Use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 </m:t>
                      </m:r>
                    </m:oMath>
                  </a14:m>
                  <a:r>
                    <a:rPr lang="en-US" sz="1600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  <a:blipFill>
                  <a:blip r:embed="rId5"/>
                  <a:stretch>
                    <a:fillRect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83835D-1075-4BE6-BD61-D1EF11215F86}"/>
              </a:ext>
            </a:extLst>
          </p:cNvPr>
          <p:cNvGrpSpPr/>
          <p:nvPr/>
        </p:nvGrpSpPr>
        <p:grpSpPr>
          <a:xfrm>
            <a:off x="5996782" y="3339662"/>
            <a:ext cx="2963240" cy="3399753"/>
            <a:chOff x="5996782" y="3339662"/>
            <a:chExt cx="2963240" cy="339975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A95DDC0-F261-E15A-927B-835828A7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996782" y="3339662"/>
              <a:ext cx="2963240" cy="3061138"/>
              <a:chOff x="5996782" y="3339662"/>
              <a:chExt cx="2963240" cy="3061138"/>
            </a:xfrm>
          </p:grpSpPr>
          <p:pic>
            <p:nvPicPr>
              <p:cNvPr id="7" name="Picture 5" descr="8queens-successors">
                <a:extLst>
                  <a:ext uri="{FF2B5EF4-FFF2-40B4-BE49-F238E27FC236}">
                    <a16:creationId xmlns:a16="http://schemas.microsoft.com/office/drawing/2014/main" id="{73D0EA30-76AC-57ED-60F6-88390B76D5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5996782" y="3611564"/>
                <a:ext cx="2789236" cy="2789236"/>
              </a:xfrm>
              <a:prstGeom prst="rect">
                <a:avLst/>
              </a:prstGeom>
              <a:noFill/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1F85ED8-4F6A-42FB-C284-CB398796FEAD}"/>
                  </a:ext>
                </a:extLst>
              </p:cNvPr>
              <p:cNvSpPr txBox="1"/>
              <p:nvPr/>
            </p:nvSpPr>
            <p:spPr>
              <a:xfrm>
                <a:off x="7543800" y="3339662"/>
                <a:ext cx="1416222" cy="369332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Minimization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B708FCA-0E49-E8CE-13B1-422B456B2BA6}"/>
                    </a:ext>
                  </a:extLst>
                </p:cNvPr>
                <p:cNvSpPr txBox="1"/>
                <p:nvPr/>
              </p:nvSpPr>
              <p:spPr>
                <a:xfrm>
                  <a:off x="6781800" y="6370083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17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B708FCA-0E49-E8CE-13B1-422B456B2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1800" y="6370083"/>
                  <a:ext cx="152400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B42FB5B-6030-BD81-8151-66A2AFDA0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alphaModFix amt="50000"/>
          </a:blip>
          <a:srcRect/>
          <a:stretch>
            <a:fillRect/>
          </a:stretch>
        </p:blipFill>
        <p:spPr bwMode="auto">
          <a:xfrm>
            <a:off x="20" y="1"/>
            <a:ext cx="9143980" cy="6857999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4EFBE5E-0CD5-E3C7-75D5-A04367E66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Local Optima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42CCC-3DB0-B22C-7587-5CE58001D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1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heuristic. It only stores the current state (has no frontier data structure) and just stops at a dead end.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optima.</a:t>
            </a:r>
          </a:p>
          <a:p>
            <a:endParaRPr lang="en-US" sz="2400" dirty="0"/>
          </a:p>
        </p:txBody>
      </p:sp>
      <p:grpSp>
        <p:nvGrpSpPr>
          <p:cNvPr id="4" name="Group 3" descr="Example of a local optimum for the 8-queens problem.">
            <a:extLst>
              <a:ext uri="{FF2B5EF4-FFF2-40B4-BE49-F238E27FC236}">
                <a16:creationId xmlns:a16="http://schemas.microsoft.com/office/drawing/2014/main" id="{94B939D2-8610-317E-E2A6-427F984CAF45}"/>
              </a:ext>
            </a:extLst>
          </p:cNvPr>
          <p:cNvGrpSpPr/>
          <p:nvPr/>
        </p:nvGrpSpPr>
        <p:grpSpPr>
          <a:xfrm>
            <a:off x="1981200" y="3048000"/>
            <a:ext cx="2018297" cy="2355363"/>
            <a:chOff x="1981200" y="3048000"/>
            <a:chExt cx="2018297" cy="2355363"/>
          </a:xfrm>
        </p:grpSpPr>
        <p:pic>
          <p:nvPicPr>
            <p:cNvPr id="5" name="Picture 4" descr="8queens-local-minim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048000"/>
              <a:ext cx="2018297" cy="201829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B6D02-2483-460C-B304-CF188FB2C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200400"/>
              <a:ext cx="661044" cy="724763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872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grpSp>
        <p:nvGrpSpPr>
          <p:cNvPr id="6" name="Group 5" descr="A line graph showing local and global maxima in an objective function.">
            <a:extLst>
              <a:ext uri="{FF2B5EF4-FFF2-40B4-BE49-F238E27FC236}">
                <a16:creationId xmlns:a16="http://schemas.microsoft.com/office/drawing/2014/main" id="{C546AFAC-61D3-C6C7-F194-875593BF9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143000" y="1801744"/>
            <a:ext cx="6410877" cy="3532256"/>
            <a:chOff x="1285323" y="1301143"/>
            <a:chExt cx="7096676" cy="3755114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388727"/>
              <a:ext cx="6410779" cy="351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514D4-9F24-415D-9593-4D65E2583BBF}"/>
                </a:ext>
              </a:extLst>
            </p:cNvPr>
            <p:cNvSpPr txBox="1"/>
            <p:nvPr/>
          </p:nvSpPr>
          <p:spPr>
            <a:xfrm>
              <a:off x="6643956" y="4533037"/>
              <a:ext cx="17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Neighbors placed next to each other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/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/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D2F43-8B7F-6651-2521-734EBA73EA88}"/>
                </a:ext>
              </a:extLst>
            </p:cNvPr>
            <p:cNvSpPr txBox="1"/>
            <p:nvPr/>
          </p:nvSpPr>
          <p:spPr>
            <a:xfrm>
              <a:off x="6499621" y="1301143"/>
              <a:ext cx="1738043" cy="392634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Maximization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453" y="5334000"/>
            <a:ext cx="8229600" cy="1376108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higher-dimensional spaces)?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75765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 Optimizers often prefer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</a:t>
                </a:r>
                <a:r>
                  <a:rPr lang="en-US" sz="2800" dirty="0"/>
                  <a:t> problems and refer to hill climbing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gradient descent</a:t>
                </a:r>
                <a:r>
                  <a:rPr lang="en-US" sz="2800" dirty="0"/>
                  <a:t>.</a:t>
                </a:r>
              </a:p>
              <a:p>
                <a:r>
                  <a:rPr lang="en-US" dirty="0"/>
                  <a:t>Minimization and maximization are equivalent</a:t>
                </a:r>
                <a:r>
                  <a:rPr lang="en-US" sz="2800" dirty="0"/>
                  <a:t> problems: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5105400"/>
            <a:ext cx="6808922" cy="7551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Using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Idea of 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Use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decreasing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metals. Decreasing the temperature means decreasing the chance of accepting bad moves.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 descr="A line chart showing how simulated annealing uses local moves that hurt the objective function to escape local optima.">
            <a:extLst>
              <a:ext uri="{FF2B5EF4-FFF2-40B4-BE49-F238E27FC236}">
                <a16:creationId xmlns:a16="http://schemas.microsoft.com/office/drawing/2014/main" id="{A88D550F-617E-17A5-FC94-4D1AAA8D64B0}"/>
              </a:ext>
            </a:extLst>
          </p:cNvPr>
          <p:cNvGrpSpPr/>
          <p:nvPr/>
        </p:nvGrpSpPr>
        <p:grpSpPr>
          <a:xfrm>
            <a:off x="1141882" y="2629303"/>
            <a:ext cx="6478118" cy="3771497"/>
            <a:chOff x="837082" y="2476903"/>
            <a:chExt cx="7049617" cy="421702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88A498-4238-4F25-927A-B25A07FFD214}"/>
                </a:ext>
              </a:extLst>
            </p:cNvPr>
            <p:cNvSpPr/>
            <p:nvPr/>
          </p:nvSpPr>
          <p:spPr>
            <a:xfrm>
              <a:off x="2229852" y="3230843"/>
              <a:ext cx="4704348" cy="2725030"/>
            </a:xfrm>
            <a:custGeom>
              <a:avLst/>
              <a:gdLst>
                <a:gd name="connsiteX0" fmla="*/ 0 w 4704348"/>
                <a:gd name="connsiteY0" fmla="*/ 619262 h 2725030"/>
                <a:gd name="connsiteX1" fmla="*/ 517358 w 4704348"/>
                <a:gd name="connsiteY1" fmla="*/ 619262 h 2725030"/>
                <a:gd name="connsiteX2" fmla="*/ 1624263 w 4704348"/>
                <a:gd name="connsiteY2" fmla="*/ 2724789 h 2725030"/>
                <a:gd name="connsiteX3" fmla="*/ 1973179 w 4704348"/>
                <a:gd name="connsiteY3" fmla="*/ 474883 h 2725030"/>
                <a:gd name="connsiteX4" fmla="*/ 2863516 w 4704348"/>
                <a:gd name="connsiteY4" fmla="*/ 41746 h 2725030"/>
                <a:gd name="connsiteX5" fmla="*/ 3561348 w 4704348"/>
                <a:gd name="connsiteY5" fmla="*/ 1136620 h 2725030"/>
                <a:gd name="connsiteX6" fmla="*/ 3922295 w 4704348"/>
                <a:gd name="connsiteY6" fmla="*/ 366599 h 2725030"/>
                <a:gd name="connsiteX7" fmla="*/ 4704348 w 4704348"/>
                <a:gd name="connsiteY7" fmla="*/ 77841 h 2725030"/>
                <a:gd name="connsiteX8" fmla="*/ 4704348 w 4704348"/>
                <a:gd name="connsiteY8" fmla="*/ 77841 h 272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348" h="2725030">
                  <a:moveTo>
                    <a:pt x="0" y="619262"/>
                  </a:moveTo>
                  <a:cubicBezTo>
                    <a:pt x="123324" y="443801"/>
                    <a:pt x="246648" y="268341"/>
                    <a:pt x="517358" y="619262"/>
                  </a:cubicBezTo>
                  <a:cubicBezTo>
                    <a:pt x="788069" y="970183"/>
                    <a:pt x="1381626" y="2748852"/>
                    <a:pt x="1624263" y="2724789"/>
                  </a:cubicBezTo>
                  <a:cubicBezTo>
                    <a:pt x="1866900" y="2700726"/>
                    <a:pt x="1766637" y="922057"/>
                    <a:pt x="1973179" y="474883"/>
                  </a:cubicBezTo>
                  <a:cubicBezTo>
                    <a:pt x="2179721" y="27709"/>
                    <a:pt x="2598821" y="-68543"/>
                    <a:pt x="2863516" y="41746"/>
                  </a:cubicBezTo>
                  <a:cubicBezTo>
                    <a:pt x="3128211" y="152035"/>
                    <a:pt x="3384885" y="1082478"/>
                    <a:pt x="3561348" y="1136620"/>
                  </a:cubicBezTo>
                  <a:cubicBezTo>
                    <a:pt x="3737811" y="1190762"/>
                    <a:pt x="3731795" y="543062"/>
                    <a:pt x="3922295" y="366599"/>
                  </a:cubicBezTo>
                  <a:cubicBezTo>
                    <a:pt x="4112795" y="190136"/>
                    <a:pt x="4704348" y="77841"/>
                    <a:pt x="4704348" y="77841"/>
                  </a:cubicBezTo>
                  <a:lnTo>
                    <a:pt x="4704348" y="7784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738C4E-A95D-489D-9579-FD6EA674D243}"/>
                </a:ext>
              </a:extLst>
            </p:cNvPr>
            <p:cNvCxnSpPr/>
            <p:nvPr/>
          </p:nvCxnSpPr>
          <p:spPr>
            <a:xfrm flipV="1">
              <a:off x="1752600" y="2971801"/>
              <a:ext cx="0" cy="33527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F3055B-35B4-4F24-B50E-AFEA83252DF1}"/>
                </a:ext>
              </a:extLst>
            </p:cNvPr>
            <p:cNvCxnSpPr/>
            <p:nvPr/>
          </p:nvCxnSpPr>
          <p:spPr>
            <a:xfrm>
              <a:off x="1752600" y="6324600"/>
              <a:ext cx="58674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CF25BC-6DE7-4C7F-B463-C41C39C3D4FB}"/>
                </a:ext>
              </a:extLst>
            </p:cNvPr>
            <p:cNvSpPr/>
            <p:nvPr/>
          </p:nvSpPr>
          <p:spPr>
            <a:xfrm>
              <a:off x="3778879" y="5879073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0B38D-363A-4750-9B90-379BC952981D}"/>
                </a:ext>
              </a:extLst>
            </p:cNvPr>
            <p:cNvSpPr/>
            <p:nvPr/>
          </p:nvSpPr>
          <p:spPr>
            <a:xfrm>
              <a:off x="5257800" y="348352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4592C-C5E3-4E49-AA57-DE1194BE7340}"/>
                </a:ext>
              </a:extLst>
            </p:cNvPr>
            <p:cNvSpPr txBox="1"/>
            <p:nvPr/>
          </p:nvSpPr>
          <p:spPr>
            <a:xfrm rot="16200000">
              <a:off x="509615" y="4460669"/>
              <a:ext cx="1964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7E55B-C211-40A0-8CB5-98DD3DB595B9}"/>
                </a:ext>
              </a:extLst>
            </p:cNvPr>
            <p:cNvSpPr txBox="1"/>
            <p:nvPr/>
          </p:nvSpPr>
          <p:spPr>
            <a:xfrm>
              <a:off x="4419600" y="63246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space</a:t>
              </a:r>
            </a:p>
          </p:txBody>
        </p:sp>
        <p:sp>
          <p:nvSpPr>
            <p:cNvPr id="2" name="Speech Bubble: Rectangle 1">
              <a:extLst>
                <a:ext uri="{FF2B5EF4-FFF2-40B4-BE49-F238E27FC236}">
                  <a16:creationId xmlns:a16="http://schemas.microsoft.com/office/drawing/2014/main" id="{FEA9AAFB-F0EB-468F-A6B6-AEADBB6ACFA7}"/>
                </a:ext>
              </a:extLst>
            </p:cNvPr>
            <p:cNvSpPr/>
            <p:nvPr/>
          </p:nvSpPr>
          <p:spPr>
            <a:xfrm>
              <a:off x="5896565" y="2480521"/>
              <a:ext cx="1990134" cy="567487"/>
            </a:xfrm>
            <a:prstGeom prst="wedgeRectCallout">
              <a:avLst>
                <a:gd name="adj1" fmla="val -87023"/>
                <a:gd name="adj2" fmla="val 10912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“bad” local move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8AF8A-3755-47F2-8DCA-44AEBD5C28BE}"/>
                </a:ext>
              </a:extLst>
            </p:cNvPr>
            <p:cNvSpPr/>
            <p:nvPr/>
          </p:nvSpPr>
          <p:spPr>
            <a:xfrm>
              <a:off x="4686300" y="312463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0C125-8151-450F-B950-4AF441121E06}"/>
                </a:ext>
              </a:extLst>
            </p:cNvPr>
            <p:cNvSpPr/>
            <p:nvPr/>
          </p:nvSpPr>
          <p:spPr>
            <a:xfrm>
              <a:off x="4046150" y="3743904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9820E1-19DE-4652-B094-FE5DC9034E6D}"/>
                </a:ext>
              </a:extLst>
            </p:cNvPr>
            <p:cNvSpPr/>
            <p:nvPr/>
          </p:nvSpPr>
          <p:spPr>
            <a:xfrm>
              <a:off x="3956385" y="508119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F8B6D-96F1-43A5-89C9-E0712A42F7C8}"/>
                </a:ext>
              </a:extLst>
            </p:cNvPr>
            <p:cNvCxnSpPr>
              <a:cxnSpLocks/>
              <a:stCxn id="16" idx="3"/>
              <a:endCxn id="18" idx="7"/>
            </p:cNvCxnSpPr>
            <p:nvPr/>
          </p:nvCxnSpPr>
          <p:spPr>
            <a:xfrm flipH="1">
              <a:off x="4186500" y="3254711"/>
              <a:ext cx="523880" cy="511509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63618E-3997-44A4-BA2F-A4E689AB018A}"/>
                </a:ext>
              </a:extLst>
            </p:cNvPr>
            <p:cNvCxnSpPr>
              <a:cxnSpLocks/>
              <a:stCxn id="18" idx="4"/>
              <a:endCxn id="20" idx="0"/>
            </p:cNvCxnSpPr>
            <p:nvPr/>
          </p:nvCxnSpPr>
          <p:spPr>
            <a:xfrm flipH="1">
              <a:off x="4038600" y="3896295"/>
              <a:ext cx="89765" cy="118490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581C6C6-0114-4CDF-8932-468CF2F249FA}"/>
                </a:ext>
              </a:extLst>
            </p:cNvPr>
            <p:cNvCxnSpPr>
              <a:cxnSpLocks/>
              <a:stCxn id="24" idx="1"/>
              <a:endCxn id="16" idx="6"/>
            </p:cNvCxnSpPr>
            <p:nvPr/>
          </p:nvCxnSpPr>
          <p:spPr>
            <a:xfrm flipH="1" flipV="1">
              <a:off x="4850730" y="3200832"/>
              <a:ext cx="431150" cy="305011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9285B-5362-4E22-8540-0C04B7AE626A}"/>
                </a:ext>
              </a:extLst>
            </p:cNvPr>
            <p:cNvCxnSpPr>
              <a:cxnSpLocks/>
              <a:stCxn id="20" idx="4"/>
              <a:endCxn id="23" idx="7"/>
            </p:cNvCxnSpPr>
            <p:nvPr/>
          </p:nvCxnSpPr>
          <p:spPr>
            <a:xfrm flipH="1">
              <a:off x="3919229" y="5233588"/>
              <a:ext cx="119371" cy="667802"/>
            </a:xfrm>
            <a:prstGeom prst="straightConnector1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04D84-59A2-46E1-F0D0-79D80C6F9B24}"/>
                </a:ext>
              </a:extLst>
            </p:cNvPr>
            <p:cNvSpPr txBox="1"/>
            <p:nvPr/>
          </p:nvSpPr>
          <p:spPr>
            <a:xfrm>
              <a:off x="837082" y="2476903"/>
              <a:ext cx="1576741" cy="41296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Minimization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73364" y="364680"/>
            <a:ext cx="8229600" cy="1143000"/>
          </a:xfrm>
        </p:spPr>
        <p:txBody>
          <a:bodyPr/>
          <a:lstStyle/>
          <a:p>
            <a:r>
              <a:rPr lang="en-US" dirty="0"/>
              <a:t>Simulated Annealing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382783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Use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state: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 The probability of accepting “bad” moves follows the annealing schedule, which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82783"/>
                <a:ext cx="8229600" cy="1571720"/>
              </a:xfrm>
              <a:blipFill>
                <a:blip r:embed="rId3"/>
                <a:stretch>
                  <a:fillRect l="-370" t="-5814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DF12840-478B-E66F-518E-B14367B7DA11}"/>
              </a:ext>
            </a:extLst>
          </p:cNvPr>
          <p:cNvGrpSpPr/>
          <p:nvPr/>
        </p:nvGrpSpPr>
        <p:grpSpPr>
          <a:xfrm>
            <a:off x="760429" y="2989986"/>
            <a:ext cx="7327852" cy="3383301"/>
            <a:chOff x="760429" y="2989986"/>
            <a:chExt cx="7327852" cy="33833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4DA17-3F53-4822-B860-49A5B33E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29" y="3361434"/>
              <a:ext cx="7327852" cy="25400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CE432-FFCC-4847-B992-99ECD289E083}"/>
                </a:ext>
              </a:extLst>
            </p:cNvPr>
            <p:cNvSpPr/>
            <p:nvPr/>
          </p:nvSpPr>
          <p:spPr>
            <a:xfrm>
              <a:off x="2152650" y="4687052"/>
              <a:ext cx="3619500" cy="28374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/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Note: Use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793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77583697-6487-245E-D2B9-962B3B723C25}"/>
                </a:ext>
              </a:extLst>
            </p:cNvPr>
            <p:cNvSpPr/>
            <p:nvPr/>
          </p:nvSpPr>
          <p:spPr>
            <a:xfrm>
              <a:off x="3962400" y="3747753"/>
              <a:ext cx="3886200" cy="313921"/>
            </a:xfrm>
            <a:prstGeom prst="wedgeRoundRectCallout">
              <a:avLst>
                <a:gd name="adj1" fmla="val -56299"/>
                <a:gd name="adj2" fmla="val -2171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Typically, we start with a random state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519B8-A295-E293-407D-C6C19B76DB00}"/>
                </a:ext>
              </a:extLst>
            </p:cNvPr>
            <p:cNvSpPr txBox="1"/>
            <p:nvPr/>
          </p:nvSpPr>
          <p:spPr>
            <a:xfrm>
              <a:off x="6638910" y="2989986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/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if</a:t>
                  </a:r>
                  <a:r>
                    <a:rPr lang="en-US" sz="1700" b="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≤ 0</m:t>
                      </m:r>
                    </m:oMath>
                  </a14:m>
                  <a:r>
                    <a:rPr lang="en-US" sz="1700" dirty="0"/>
                    <a:t> </a:t>
                  </a:r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blipFill>
                  <a:blip r:embed="rId6"/>
                  <a:stretch>
                    <a:fillRect l="-9211" t="-25532" r="-7895" b="-34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24600" y="5079777"/>
            <a:ext cx="2514600" cy="1323810"/>
          </a:xfrm>
          <a:prstGeom prst="wedgeRectCallout">
            <a:avLst>
              <a:gd name="adj1" fmla="val -65769"/>
              <a:gd name="adj2" fmla="val -16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Accept “bad” moves with a probability  inspired by the acceptance criterion in the Metropolis–Hastings MCMC algorithm.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324600" y="4377421"/>
            <a:ext cx="2514600" cy="438728"/>
          </a:xfrm>
          <a:prstGeom prst="wedgeRectCallout">
            <a:avLst>
              <a:gd name="adj1" fmla="val -129345"/>
              <a:gd name="adj2" fmla="val 171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Always accept good moves that reduce the energy.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 descr="A chart showing the effect of temperature on the chance of accepting a bad local move.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562147" y="1975978"/>
            <a:ext cx="5696540" cy="4662918"/>
            <a:chOff x="1291426" y="1764268"/>
            <a:chExt cx="5947574" cy="4992491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3558780" y="6064746"/>
                  <a:ext cx="2368942" cy="692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ym typeface="Symbol"/>
                    </a:rPr>
                    <a:t>-E</a:t>
                  </a:r>
                  <a:br>
                    <a:rPr lang="en-US" dirty="0">
                      <a:sym typeface="Symbol"/>
                    </a:rPr>
                  </a:b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sym typeface="Symbol"/>
                        </a:rPr>
                        <m:t>←</m:t>
                      </m:r>
                    </m:oMath>
                  </a14:m>
                  <a:r>
                    <a:rPr lang="en-US" dirty="0">
                      <a:sym typeface="Symbol"/>
                    </a:rPr>
                    <a:t>solution gets worse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8780" y="6064746"/>
                  <a:ext cx="2368942" cy="692013"/>
                </a:xfrm>
                <a:prstGeom prst="rect">
                  <a:avLst/>
                </a:prstGeom>
                <a:blipFill>
                  <a:blip r:embed="rId4"/>
                  <a:stretch>
                    <a:fillRect t="-6604" r="-269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284956" y="3522361"/>
              <a:ext cx="3827578" cy="6748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Prob. of accepting a worse state </a:t>
              </a:r>
              <a:br>
                <a:rPr lang="en-US" dirty="0"/>
              </a:b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42C0CA-4381-4C26-A9BD-CF0952ADC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</a:t>
            </a:r>
            <a:endParaRPr lang="en-US" b="1" dirty="0"/>
          </a:p>
          <a:p>
            <a:pPr marL="0" indent="0">
              <a:buNone/>
            </a:pP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</a:t>
            </a:r>
            <a:r>
              <a:rPr lang="en-US" sz="2800" b="1" dirty="0"/>
              <a:t>global optimum</a:t>
            </a:r>
            <a:r>
              <a:rPr lang="en-US" sz="2800" dirty="0"/>
              <a:t>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an impractically long time.</a:t>
            </a:r>
          </a:p>
          <a:p>
            <a:pPr lvl="1"/>
            <a:r>
              <a:rPr lang="en-US" dirty="0"/>
              <a:t>The best cooling schedule and local move need to be determined experimentally.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D924B-3E08-F89D-B3B2-51221E35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782" y="3247299"/>
            <a:ext cx="8450513" cy="3246063"/>
            <a:chOff x="425782" y="3247299"/>
            <a:chExt cx="8450513" cy="3246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B2814-F1F8-4D43-86FB-34844A1D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5" y="4559221"/>
              <a:ext cx="5404128" cy="167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AA020C-914A-4738-A082-4CB0B251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4146" y="3276600"/>
              <a:ext cx="3359647" cy="10186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8C26DE-8C8B-435B-8A08-B2B5B13D27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140068" y="3771900"/>
              <a:ext cx="1117732" cy="952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0548C8-9565-4B85-A54B-F8DCD640B030}"/>
                </a:ext>
              </a:extLst>
            </p:cNvPr>
            <p:cNvSpPr/>
            <p:nvPr/>
          </p:nvSpPr>
          <p:spPr>
            <a:xfrm>
              <a:off x="5257800" y="3276600"/>
              <a:ext cx="3460418" cy="990600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7621FA5-A37F-4235-B5EC-56DEACF5529C}"/>
                </a:ext>
              </a:extLst>
            </p:cNvPr>
            <p:cNvSpPr/>
            <p:nvPr/>
          </p:nvSpPr>
          <p:spPr>
            <a:xfrm>
              <a:off x="6019801" y="4511899"/>
              <a:ext cx="150321" cy="138669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F9C78B-B750-4717-9BB4-5DC26836BD64}"/>
                </a:ext>
              </a:extLst>
            </p:cNvPr>
            <p:cNvGrpSpPr/>
            <p:nvPr/>
          </p:nvGrpSpPr>
          <p:grpSpPr>
            <a:xfrm>
              <a:off x="425782" y="5255178"/>
              <a:ext cx="5898818" cy="1238184"/>
              <a:chOff x="425782" y="5407578"/>
              <a:chExt cx="5898818" cy="123818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9B68D6-5980-475B-AA49-25096CC09CB2}"/>
                  </a:ext>
                </a:extLst>
              </p:cNvPr>
              <p:cNvCxnSpPr/>
              <p:nvPr/>
            </p:nvCxnSpPr>
            <p:spPr>
              <a:xfrm flipH="1" flipV="1">
                <a:off x="425782" y="6598440"/>
                <a:ext cx="5898818" cy="473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B7D367-5F94-44A6-B9B6-35E0F28EF273}"/>
                  </a:ext>
                </a:extLst>
              </p:cNvPr>
              <p:cNvCxnSpPr/>
              <p:nvPr/>
            </p:nvCxnSpPr>
            <p:spPr>
              <a:xfrm>
                <a:off x="6324600" y="5407578"/>
                <a:ext cx="0" cy="123818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F54276-09BB-4C23-A163-3D13FA000847}"/>
                  </a:ext>
                </a:extLst>
              </p:cNvPr>
              <p:cNvCxnSpPr/>
              <p:nvPr/>
            </p:nvCxnSpPr>
            <p:spPr>
              <a:xfrm flipV="1">
                <a:off x="425782" y="5407578"/>
                <a:ext cx="0" cy="119086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C71E9F-3D02-48AE-BBF8-D7065F94109C}"/>
                  </a:ext>
                </a:extLst>
              </p:cNvPr>
              <p:cNvCxnSpPr/>
              <p:nvPr/>
            </p:nvCxnSpPr>
            <p:spPr>
              <a:xfrm>
                <a:off x="425782" y="5410200"/>
                <a:ext cx="2944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A7E4B-27D6-4743-89C5-8CD17FBD5E1A}"/>
                </a:ext>
              </a:extLst>
            </p:cNvPr>
            <p:cNvSpPr txBox="1"/>
            <p:nvPr/>
          </p:nvSpPr>
          <p:spPr>
            <a:xfrm>
              <a:off x="2932296" y="6171357"/>
              <a:ext cx="1357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next generation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6D43F-437A-488E-BFE0-E87F6363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2714" y="6324600"/>
              <a:ext cx="349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4686822-ADF9-466B-ACEC-0CE426330DDD}"/>
                </a:ext>
              </a:extLst>
            </p:cNvPr>
            <p:cNvSpPr/>
            <p:nvPr/>
          </p:nvSpPr>
          <p:spPr>
            <a:xfrm>
              <a:off x="6716349" y="4558504"/>
              <a:ext cx="2159946" cy="1752600"/>
            </a:xfrm>
            <a:prstGeom prst="wedgeRoundRectCallout">
              <a:avLst>
                <a:gd name="adj1" fmla="val -29679"/>
                <a:gd name="adj2" fmla="val -7202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Individual = state</a:t>
              </a:r>
              <a:br>
                <a:rPr lang="en-US" dirty="0"/>
              </a:br>
              <a:r>
                <a:rPr lang="en-US" b="1" dirty="0"/>
                <a:t>representation</a:t>
              </a:r>
              <a:r>
                <a:rPr lang="en-US" dirty="0"/>
                <a:t> as a chromosome: row of the queen in each column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D9B35-D890-4576-8782-BADB83F89341}"/>
                </a:ext>
              </a:extLst>
            </p:cNvPr>
            <p:cNvSpPr txBox="1"/>
            <p:nvPr/>
          </p:nvSpPr>
          <p:spPr>
            <a:xfrm>
              <a:off x="5320291" y="3247299"/>
              <a:ext cx="2359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  <a:p>
              <a:r>
                <a:rPr lang="en-US" sz="800" dirty="0"/>
                <a:t>7</a:t>
              </a:r>
            </a:p>
            <a:p>
              <a:r>
                <a:rPr lang="en-US" sz="800" dirty="0"/>
                <a:t>6</a:t>
              </a:r>
            </a:p>
            <a:p>
              <a:r>
                <a:rPr lang="en-US" sz="800" dirty="0"/>
                <a:t>5</a:t>
              </a:r>
            </a:p>
            <a:p>
              <a:r>
                <a:rPr lang="en-US" sz="800" dirty="0"/>
                <a:t>4</a:t>
              </a:r>
            </a:p>
            <a:p>
              <a:r>
                <a:rPr lang="en-US" sz="800" dirty="0"/>
                <a:t>3</a:t>
              </a:r>
            </a:p>
            <a:p>
              <a:r>
                <a:rPr lang="en-US" sz="800" dirty="0"/>
                <a:t>2</a:t>
              </a:r>
            </a:p>
            <a:p>
              <a:r>
                <a:rPr lang="en-US" sz="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completeness and optimality guarantees (BFS, A* Search, IDS).</a:t>
            </a:r>
          </a:p>
          <a:p>
            <a:r>
              <a:rPr lang="en-US" sz="3600" b="1" dirty="0"/>
              <a:t>Issue</a:t>
            </a:r>
            <a:r>
              <a:rPr lang="en-US" sz="3600" dirty="0"/>
              <a:t>: Typically have to search a large portion of the search space and therefore need a lot of time and memory.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pSp>
        <p:nvGrpSpPr>
          <p:cNvPr id="12" name="Group 11" descr="A picture of a maze with the path from the initial state to the goal highlighted.">
            <a:extLst>
              <a:ext uri="{FF2B5EF4-FFF2-40B4-BE49-F238E27FC236}">
                <a16:creationId xmlns:a16="http://schemas.microsoft.com/office/drawing/2014/main" id="{79A33511-DBF6-4432-3C7A-E04E15A751FA}"/>
              </a:ext>
            </a:extLst>
          </p:cNvPr>
          <p:cNvGrpSpPr/>
          <p:nvPr/>
        </p:nvGrpSpPr>
        <p:grpSpPr>
          <a:xfrm>
            <a:off x="4506033" y="1793968"/>
            <a:ext cx="4333167" cy="3540032"/>
            <a:chOff x="4506033" y="1793968"/>
            <a:chExt cx="4333167" cy="3540032"/>
          </a:xfrm>
        </p:grpSpPr>
        <p:sp>
          <p:nvSpPr>
            <p:cNvPr id="4" name="Down Arrow 4">
              <a:extLst>
                <a:ext uri="{FF2B5EF4-FFF2-40B4-BE49-F238E27FC236}">
                  <a16:creationId xmlns:a16="http://schemas.microsoft.com/office/drawing/2014/main" id="{C6FF4BA4-F871-4A83-8A28-DAAA5DF99891}"/>
                </a:ext>
              </a:extLst>
            </p:cNvPr>
            <p:cNvSpPr/>
            <p:nvPr/>
          </p:nvSpPr>
          <p:spPr>
            <a:xfrm>
              <a:off x="5209896" y="21336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8422A-31D7-4170-80EE-46B4141E7DF5}"/>
                </a:ext>
              </a:extLst>
            </p:cNvPr>
            <p:cNvSpPr txBox="1"/>
            <p:nvPr/>
          </p:nvSpPr>
          <p:spPr>
            <a:xfrm>
              <a:off x="4506033" y="1793968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012CE22A-7EA3-4226-BA03-F15BA6EFCA00}"/>
                </a:ext>
              </a:extLst>
            </p:cNvPr>
            <p:cNvSpPr/>
            <p:nvPr/>
          </p:nvSpPr>
          <p:spPr>
            <a:xfrm rot="5400000">
              <a:off x="7897960" y="48387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5A65-D34F-4AC8-A4FF-7FA25D269424}"/>
                </a:ext>
              </a:extLst>
            </p:cNvPr>
            <p:cNvSpPr txBox="1"/>
            <p:nvPr/>
          </p:nvSpPr>
          <p:spPr>
            <a:xfrm>
              <a:off x="8170427" y="4687669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DF080F-BD2E-4894-931D-1605BAD0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660" y="2475026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8D61D2-8702-47A7-97CC-04E0B38CD54B}"/>
                </a:ext>
              </a:extLst>
            </p:cNvPr>
            <p:cNvSpPr/>
            <p:nvPr/>
          </p:nvSpPr>
          <p:spPr>
            <a:xfrm>
              <a:off x="7646557" y="4876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67721-8D1B-4C28-ACD3-ECEB9EAFA179}"/>
                </a:ext>
              </a:extLst>
            </p:cNvPr>
            <p:cNvSpPr/>
            <p:nvPr/>
          </p:nvSpPr>
          <p:spPr>
            <a:xfrm>
              <a:off x="5253815" y="2474694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E07DB4-C098-4EA6-9E59-3D5FEF00119A}"/>
                </a:ext>
              </a:extLst>
            </p:cNvPr>
            <p:cNvSpPr/>
            <p:nvPr/>
          </p:nvSpPr>
          <p:spPr>
            <a:xfrm>
              <a:off x="5291620" y="2667480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Methods: 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 descr="Discretizing a map of Romania into a graph that connects the major cities. 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Discretizing the map of Romania using a grid.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grpSp>
        <p:nvGrpSpPr>
          <p:cNvPr id="15" name="Group 14" descr="A picture of a maze.">
            <a:extLst>
              <a:ext uri="{FF2B5EF4-FFF2-40B4-BE49-F238E27FC236}">
                <a16:creationId xmlns:a16="http://schemas.microsoft.com/office/drawing/2014/main" id="{F55B8C66-B430-52B2-8FEC-5AFB8DE63312}"/>
              </a:ext>
            </a:extLst>
          </p:cNvPr>
          <p:cNvGrpSpPr/>
          <p:nvPr/>
        </p:nvGrpSpPr>
        <p:grpSpPr>
          <a:xfrm>
            <a:off x="2943933" y="2272712"/>
            <a:ext cx="4142667" cy="3756527"/>
            <a:chOff x="2943933" y="2272712"/>
            <a:chExt cx="4142667" cy="3756527"/>
          </a:xfrm>
        </p:grpSpPr>
        <p:sp>
          <p:nvSpPr>
            <p:cNvPr id="26" name="Down Arrow 4">
              <a:extLst>
                <a:ext uri="{FF2B5EF4-FFF2-40B4-BE49-F238E27FC236}">
                  <a16:creationId xmlns:a16="http://schemas.microsoft.com/office/drawing/2014/main" id="{BA21D0A7-663C-4EE8-A298-5C090BF3D6AF}"/>
                </a:ext>
              </a:extLst>
            </p:cNvPr>
            <p:cNvSpPr/>
            <p:nvPr/>
          </p:nvSpPr>
          <p:spPr>
            <a:xfrm>
              <a:off x="3457296" y="26622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F513F-94BA-4C45-AC6A-355537B2A152}"/>
                </a:ext>
              </a:extLst>
            </p:cNvPr>
            <p:cNvSpPr txBox="1"/>
            <p:nvPr/>
          </p:nvSpPr>
          <p:spPr>
            <a:xfrm>
              <a:off x="2943933" y="2272712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33" name="Down Arrow 6">
              <a:extLst>
                <a:ext uri="{FF2B5EF4-FFF2-40B4-BE49-F238E27FC236}">
                  <a16:creationId xmlns:a16="http://schemas.microsoft.com/office/drawing/2014/main" id="{D92D673D-A835-4C5C-A94A-54D710F0FF87}"/>
                </a:ext>
              </a:extLst>
            </p:cNvPr>
            <p:cNvSpPr/>
            <p:nvPr/>
          </p:nvSpPr>
          <p:spPr>
            <a:xfrm rot="5400000">
              <a:off x="6145360" y="53673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D08D5D-E18D-4774-99E9-17089014AD3E}"/>
                </a:ext>
              </a:extLst>
            </p:cNvPr>
            <p:cNvSpPr txBox="1"/>
            <p:nvPr/>
          </p:nvSpPr>
          <p:spPr>
            <a:xfrm>
              <a:off x="6417827" y="5216306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D9B678F-99E4-403F-8390-46732131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060" y="3003663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2F982A-3EF2-47FC-9218-469F2FF10685}"/>
                </a:ext>
              </a:extLst>
            </p:cNvPr>
            <p:cNvSpPr/>
            <p:nvPr/>
          </p:nvSpPr>
          <p:spPr>
            <a:xfrm>
              <a:off x="5893957" y="5405437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BBF683-FD53-4807-B4F7-D6A8C52E90C0}"/>
                </a:ext>
              </a:extLst>
            </p:cNvPr>
            <p:cNvSpPr/>
            <p:nvPr/>
          </p:nvSpPr>
          <p:spPr>
            <a:xfrm>
              <a:off x="3501215" y="300333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C36D08-5A69-464D-AA7E-806E695CAD64}"/>
                </a:ext>
              </a:extLst>
            </p:cNvPr>
            <p:cNvSpPr/>
            <p:nvPr/>
          </p:nvSpPr>
          <p:spPr>
            <a:xfrm>
              <a:off x="3539020" y="3196117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B70850-24EB-0906-494F-F0B6F6E7075A}"/>
                </a:ext>
              </a:extLst>
            </p:cNvPr>
            <p:cNvGrpSpPr/>
            <p:nvPr/>
          </p:nvGrpSpPr>
          <p:grpSpPr>
            <a:xfrm>
              <a:off x="3322206" y="2965344"/>
              <a:ext cx="2708854" cy="3063895"/>
              <a:chOff x="954173" y="2804279"/>
              <a:chExt cx="2708854" cy="306389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03D0B79-7E9F-162D-73CE-E63E8567F7AC}"/>
                  </a:ext>
                </a:extLst>
              </p:cNvPr>
              <p:cNvCxnSpPr/>
              <p:nvPr/>
            </p:nvCxnSpPr>
            <p:spPr>
              <a:xfrm>
                <a:off x="980730" y="29709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1F29334-24F0-047C-269B-FECD1BDDF741}"/>
                  </a:ext>
                </a:extLst>
              </p:cNvPr>
              <p:cNvCxnSpPr/>
              <p:nvPr/>
            </p:nvCxnSpPr>
            <p:spPr>
              <a:xfrm>
                <a:off x="980730" y="31233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AAE656-6026-432B-D860-D3E0FA7FE1B2}"/>
                  </a:ext>
                </a:extLst>
              </p:cNvPr>
              <p:cNvCxnSpPr/>
              <p:nvPr/>
            </p:nvCxnSpPr>
            <p:spPr>
              <a:xfrm>
                <a:off x="969470" y="34138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E41F4E-7E2F-E1E7-8975-6AA2A642B6C7}"/>
                  </a:ext>
                </a:extLst>
              </p:cNvPr>
              <p:cNvCxnSpPr/>
              <p:nvPr/>
            </p:nvCxnSpPr>
            <p:spPr>
              <a:xfrm>
                <a:off x="969470" y="35662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E875328-9B22-C7B6-1105-06B9E38B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66" y="2840573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3B99BF-2C4D-07C0-6FBB-53B8A974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270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088393-649A-850E-0C15-520535B2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869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6AF8ED-0131-0714-91DE-BD0FC3AA0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269" y="2804279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06095FC-8DE4-CEFB-C612-64A2BA4A9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173" y="5725279"/>
                <a:ext cx="260924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1CE088-4BAE-0EEB-75AB-FB13DE47F531}"/>
                  </a:ext>
                </a:extLst>
              </p:cNvPr>
              <p:cNvSpPr txBox="1"/>
              <p:nvPr/>
            </p:nvSpPr>
            <p:spPr>
              <a:xfrm>
                <a:off x="1188266" y="5591175"/>
                <a:ext cx="1309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Discretization grid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2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8F421B8-BDBC-34CF-42FA-2095AA004772}"/>
              </a:ext>
            </a:extLst>
          </p:cNvPr>
          <p:cNvGrpSpPr/>
          <p:nvPr/>
        </p:nvGrpSpPr>
        <p:grpSpPr>
          <a:xfrm>
            <a:off x="4971602" y="838200"/>
            <a:ext cx="4096198" cy="2743200"/>
            <a:chOff x="4971602" y="838200"/>
            <a:chExt cx="4096198" cy="2743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C7E4C-F11E-802C-4813-8829B2C9D6B5}"/>
                </a:ext>
              </a:extLst>
            </p:cNvPr>
            <p:cNvGrpSpPr/>
            <p:nvPr/>
          </p:nvGrpSpPr>
          <p:grpSpPr>
            <a:xfrm>
              <a:off x="4971602" y="838200"/>
              <a:ext cx="4096198" cy="2743200"/>
              <a:chOff x="4971602" y="838200"/>
              <a:chExt cx="4096198" cy="2743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47571D-8E83-4518-8F37-124321FBE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35" t="5706" b="-535"/>
              <a:stretch/>
            </p:blipFill>
            <p:spPr>
              <a:xfrm>
                <a:off x="5337048" y="838200"/>
                <a:ext cx="3730752" cy="2743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5F986F9B-272C-42A4-8421-C4F51EDACF68}"/>
                </a:ext>
              </a:extLst>
            </p:cNvPr>
            <p:cNvSpPr/>
            <p:nvPr/>
          </p:nvSpPr>
          <p:spPr>
            <a:xfrm>
              <a:off x="8023099" y="2201070"/>
              <a:ext cx="209549" cy="23733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8C16C8-6167-5A9E-7747-F85018856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162" y="2395390"/>
              <a:ext cx="174499" cy="152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667000" y="2133600"/>
            <a:ext cx="2743200" cy="3048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7CAA74-189D-A58A-D90E-FAA218F2AB77}"/>
              </a:ext>
            </a:extLst>
          </p:cNvPr>
          <p:cNvGrpSpPr/>
          <p:nvPr/>
        </p:nvGrpSpPr>
        <p:grpSpPr>
          <a:xfrm>
            <a:off x="6251448" y="2381399"/>
            <a:ext cx="2133600" cy="3562201"/>
            <a:chOff x="6251448" y="2381399"/>
            <a:chExt cx="2133600" cy="35622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B77392-FE12-249F-FB78-D52821007DA3}"/>
                </a:ext>
              </a:extLst>
            </p:cNvPr>
            <p:cNvGrpSpPr/>
            <p:nvPr/>
          </p:nvGrpSpPr>
          <p:grpSpPr>
            <a:xfrm>
              <a:off x="6251448" y="2381399"/>
              <a:ext cx="2133600" cy="3562201"/>
              <a:chOff x="6251448" y="2381399"/>
              <a:chExt cx="2133600" cy="356220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58366AA-2056-4300-84DA-668DFFA94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6" t="7383" r="55413" b="7025"/>
              <a:stretch/>
            </p:blipFill>
            <p:spPr bwMode="auto">
              <a:xfrm>
                <a:off x="6251448" y="3632816"/>
                <a:ext cx="2133600" cy="2310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082BC5DE-A2FC-4459-8D5E-4891CF84E8F6}"/>
                  </a:ext>
                </a:extLst>
              </p:cNvPr>
              <p:cNvSpPr/>
              <p:nvPr/>
            </p:nvSpPr>
            <p:spPr>
              <a:xfrm>
                <a:off x="8055686" y="42584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60CD63-032B-11E0-B54F-3CC217D2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3861" y="2381399"/>
                <a:ext cx="32587" cy="193407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44B8CC-2087-C783-1FF8-113D30561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8600" y="4429050"/>
                <a:ext cx="199061" cy="667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/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 as a sample.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descent when we discuss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Assume we know the utility of each possible state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How can we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3"/>
                <a:stretch>
                  <a:fillRect l="-739" t="-679" r="-110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D02142-27B2-D6E9-464E-98DCD68ECAFA}"/>
              </a:ext>
            </a:extLst>
          </p:cNvPr>
          <p:cNvGrpSpPr/>
          <p:nvPr/>
        </p:nvGrpSpPr>
        <p:grpSpPr>
          <a:xfrm>
            <a:off x="2411531" y="1658237"/>
            <a:ext cx="2454015" cy="1693681"/>
            <a:chOff x="2411531" y="1658237"/>
            <a:chExt cx="2454015" cy="16936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501778-D679-4E0A-ABBC-F017700FBCAC}"/>
                </a:ext>
              </a:extLst>
            </p:cNvPr>
            <p:cNvSpPr txBox="1"/>
            <p:nvPr/>
          </p:nvSpPr>
          <p:spPr>
            <a:xfrm>
              <a:off x="2470341" y="2982586"/>
              <a:ext cx="29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8E37F-36B6-4D65-9532-DC425BBBFF77}"/>
                </a:ext>
              </a:extLst>
            </p:cNvPr>
            <p:cNvSpPr txBox="1"/>
            <p:nvPr/>
          </p:nvSpPr>
          <p:spPr>
            <a:xfrm>
              <a:off x="2411531" y="266319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B01B5C-61A4-46D2-8695-89D19C271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6763" y="2910482"/>
              <a:ext cx="34037" cy="21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3906414B-792D-41EB-872C-668D777CF406}"/>
                </a:ext>
              </a:extLst>
            </p:cNvPr>
            <p:cNvSpPr/>
            <p:nvPr/>
          </p:nvSpPr>
          <p:spPr>
            <a:xfrm>
              <a:off x="3278833" y="1658237"/>
              <a:ext cx="1586713" cy="614798"/>
            </a:xfrm>
            <a:prstGeom prst="wedgeRectCallout">
              <a:avLst>
                <a:gd name="adj1" fmla="val -90977"/>
                <a:gd name="adj2" fmla="val 1703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improvement  move from state to state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9EC2D1C-4A09-CF4B-4ED0-684DF23E6ECC}"/>
              </a:ext>
            </a:extLst>
          </p:cNvPr>
          <p:cNvCxnSpPr/>
          <p:nvPr/>
        </p:nvCxnSpPr>
        <p:spPr>
          <a:xfrm flipH="1">
            <a:off x="2512166" y="1918123"/>
            <a:ext cx="204042" cy="362256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uiExpand="1" build="p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Main Differences to Tree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9C35D-6D24-460D-B6A3-69851B102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270376"/>
          </a:xfrm>
        </p:spPr>
        <p:txBody>
          <a:bodyPr>
            <a:normAutofit/>
          </a:bodyPr>
          <a:lstStyle/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The goal states are unknown, </a:t>
            </a:r>
            <a:r>
              <a:rPr lang="en-US" sz="2200" dirty="0"/>
              <a:t>but we know or can calculate the utility for each state. We want to identify a high-utility state.</a:t>
            </a:r>
            <a:endParaRPr lang="en-US" sz="2200" b="1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lphaLcParenR"/>
            </a:pPr>
            <a:endParaRPr lang="en-US" sz="2200" dirty="0"/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Often, no explicit initial state is given, and the </a:t>
            </a:r>
            <a:r>
              <a:rPr lang="en-US" sz="2200" b="1" dirty="0">
                <a:solidFill>
                  <a:srgbClr val="FF0000"/>
                </a:solidFill>
              </a:rPr>
              <a:t>path to the goal and the path cost are not important.</a:t>
            </a:r>
          </a:p>
          <a:p>
            <a:pPr marL="800100" lvl="1" indent="-457200">
              <a:buFont typeface="+mj-lt"/>
              <a:buAutoNum type="alphaLcParenR"/>
            </a:pPr>
            <a:endParaRPr lang="en-US" sz="2200" b="1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No search tree</a:t>
            </a:r>
            <a:r>
              <a:rPr lang="en-US" sz="2200" dirty="0"/>
              <a:t>. Just stores the current state and moves to a “better” state if possible. Needs little memory and only requires very simple code.</a:t>
            </a:r>
          </a:p>
        </p:txBody>
      </p:sp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BAA75-7DA7-E3CF-A797-4D2D8BFA0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D50B679B-D76E-B5D2-CAEA-60C0DB355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of Local Search in AI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8E6C51-5EA4-E53F-3F2C-32C0DDD777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270376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sz="2300" b="1" dirty="0"/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 using a planning agent.</a:t>
                </a:r>
                <a:endParaRPr lang="en-US" sz="2300" b="1" dirty="0"/>
              </a:p>
              <a:p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endParaRPr lang="en-US" sz="2300" b="1" dirty="0"/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</a:t>
                </a:r>
                <a:r>
                  <a:rPr lang="en-US" sz="2300" b="1" dirty="0"/>
                  <a:t> </a:t>
                </a:r>
                <a:r>
                  <a:rPr lang="en-US" sz="2300" dirty="0"/>
                  <a:t>in complicated search spaces. </a:t>
                </a:r>
                <a:br>
                  <a:rPr lang="en-US" sz="2300" dirty="0"/>
                </a:br>
                <a:r>
                  <a:rPr lang="en-US" sz="2300" dirty="0"/>
                  <a:t>E.g., stochastic gradient descent to train neural networks (minimize the prediction error)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E8E6C51-5EA4-E53F-3F2C-32C0DDD777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270376"/>
              </a:xfrm>
              <a:blipFill>
                <a:blip r:embed="rId3"/>
                <a:stretch>
                  <a:fillRect l="-773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03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 Local Search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467350" cy="4351338"/>
          </a:xfrm>
        </p:spPr>
        <p:txBody>
          <a:bodyPr>
            <a:normAutofit/>
          </a:bodyPr>
          <a:lstStyle/>
          <a:p>
            <a:endParaRPr lang="en-US" sz="1800" b="1" dirty="0"/>
          </a:p>
          <a:p>
            <a:r>
              <a:rPr lang="en-US" sz="1800" b="1" dirty="0"/>
              <a:t>State space: </a:t>
            </a:r>
            <a:r>
              <a:rPr lang="en-US" sz="1800" dirty="0"/>
              <a:t>How large is the state space?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state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34909" y="4100511"/>
            <a:ext cx="1392106" cy="409926"/>
          </a:xfrm>
          <a:prstGeom prst="wedgeRectCallout">
            <a:avLst>
              <a:gd name="adj1" fmla="val -124629"/>
              <a:gd name="adj2" fmla="val -6916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Replaces the transition function.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67449F75-E0AA-F8C2-E189-8CD60D3C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0" y="2895600"/>
            <a:ext cx="1032594" cy="409926"/>
          </a:xfrm>
          <a:prstGeom prst="wedgeRectCallout">
            <a:avLst>
              <a:gd name="adj1" fmla="val -127442"/>
              <a:gd name="adj2" fmla="val 5926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Replaces the goal state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08F1441-649C-6E20-719E-5F5C1B03C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26463" y="497371"/>
            <a:ext cx="4817137" cy="874229"/>
          </a:xfrm>
        </p:spPr>
        <p:txBody>
          <a:bodyPr>
            <a:normAutofit/>
          </a:bodyPr>
          <a:lstStyle/>
          <a:p>
            <a:r>
              <a:rPr lang="en-US" sz="3200" dirty="0"/>
              <a:t>Example: </a:t>
            </a:r>
            <a:r>
              <a:rPr lang="en-US" sz="3200" i="1" dirty="0"/>
              <a:t>n</a:t>
            </a:r>
            <a:r>
              <a:rPr lang="en-US" sz="3200" dirty="0"/>
              <a:t>-Queens Problem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697228-0278-4139-8392-1B67742A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538009" y="1371601"/>
                <a:ext cx="5142695" cy="4720884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Place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queens on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chess board so no two queens are in the same row, column or diagonal.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pPr marL="0" indent="0">
                  <a:buNone/>
                </a:pPr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8009" y="1371601"/>
                <a:ext cx="5142695" cy="4720884"/>
              </a:xfrm>
              <a:blipFill>
                <a:blip r:embed="rId5"/>
                <a:stretch>
                  <a:fillRect l="-711" t="-1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8484E4-B438-06A2-DB3F-CFD46878401B}"/>
              </a:ext>
            </a:extLst>
          </p:cNvPr>
          <p:cNvGrpSpPr/>
          <p:nvPr/>
        </p:nvGrpSpPr>
        <p:grpSpPr>
          <a:xfrm>
            <a:off x="650748" y="735024"/>
            <a:ext cx="2421689" cy="2250882"/>
            <a:chOff x="650748" y="735024"/>
            <a:chExt cx="2421689" cy="225088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8B8165-DAFB-4507-9B7D-87FA081E5FC3}"/>
                </a:ext>
              </a:extLst>
            </p:cNvPr>
            <p:cNvSpPr/>
            <p:nvPr/>
          </p:nvSpPr>
          <p:spPr>
            <a:xfrm>
              <a:off x="1225296" y="1143000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235F5F-13B2-44AF-A581-4EF2FE686016}"/>
                </a:ext>
              </a:extLst>
            </p:cNvPr>
            <p:cNvSpPr/>
            <p:nvPr/>
          </p:nvSpPr>
          <p:spPr>
            <a:xfrm rot="2455604">
              <a:off x="956827" y="1677722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290F7D-C942-4D81-A391-6F834D948001}"/>
                </a:ext>
              </a:extLst>
            </p:cNvPr>
            <p:cNvSpPr txBox="1"/>
            <p:nvPr/>
          </p:nvSpPr>
          <p:spPr>
            <a:xfrm>
              <a:off x="650748" y="735024"/>
              <a:ext cx="2421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 conflicts = utility of -2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00713" y="6156453"/>
            <a:ext cx="3546129" cy="513448"/>
          </a:xfrm>
          <a:prstGeom prst="wedgeRectCallout">
            <a:avLst>
              <a:gd name="adj1" fmla="val -74359"/>
              <a:gd name="adj2" fmla="val -45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 No need to be admissible.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4806B4-EB61-B5BD-F81E-267AE6945DBA}"/>
              </a:ext>
            </a:extLst>
          </p:cNvPr>
          <p:cNvGrpSpPr/>
          <p:nvPr/>
        </p:nvGrpSpPr>
        <p:grpSpPr>
          <a:xfrm>
            <a:off x="1752600" y="2057400"/>
            <a:ext cx="797270" cy="651835"/>
            <a:chOff x="1752600" y="2057400"/>
            <a:chExt cx="797270" cy="651835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1A8CA6-DA86-AF53-E131-A3F3BA3F4212}"/>
                </a:ext>
              </a:extLst>
            </p:cNvPr>
            <p:cNvCxnSpPr/>
            <p:nvPr/>
          </p:nvCxnSpPr>
          <p:spPr>
            <a:xfrm>
              <a:off x="1752600" y="2057400"/>
              <a:ext cx="7620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B0FA5FA-20E4-6B31-2B71-C70A535C30D4}"/>
                </a:ext>
              </a:extLst>
            </p:cNvPr>
            <p:cNvSpPr txBox="1"/>
            <p:nvPr/>
          </p:nvSpPr>
          <p:spPr>
            <a:xfrm>
              <a:off x="1826339" y="2062904"/>
              <a:ext cx="7235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Local </a:t>
              </a:r>
              <a:br>
                <a:rPr lang="en-US" b="1" dirty="0">
                  <a:solidFill>
                    <a:srgbClr val="FF0000"/>
                  </a:solidFill>
                </a:rPr>
              </a:br>
              <a:r>
                <a:rPr lang="en-US" b="1" dirty="0">
                  <a:solidFill>
                    <a:srgbClr val="FF0000"/>
                  </a:solidFill>
                </a:rPr>
                <a:t>move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600" dirty="0"/>
              <a:t>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8388</TotalTime>
  <Words>2558</Words>
  <Application>Microsoft Office PowerPoint</Application>
  <PresentationFormat>On-screen Show (4:3)</PresentationFormat>
  <Paragraphs>332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</vt:lpstr>
      <vt:lpstr>Main Differences to Tree Search</vt:lpstr>
      <vt:lpstr>Use of Local Search in AI</vt:lpstr>
      <vt:lpstr>Defining A Local Search Problem</vt:lpstr>
      <vt:lpstr>Example: n-Queens Problem</vt:lpstr>
      <vt:lpstr>Example: Traveling salesman problem</vt:lpstr>
      <vt:lpstr>Hill-Climbing Search  aka Greedy Local Search</vt:lpstr>
      <vt:lpstr>Example: n-Queens Problem</vt:lpstr>
      <vt:lpstr>Example: n-Queens Problem 2</vt:lpstr>
      <vt:lpstr>Example: n-Queens Problem 3 </vt:lpstr>
      <vt:lpstr>Example: Traveling Salesman Problem 2</vt:lpstr>
      <vt:lpstr>Example: Traveling Salesman Problem 3</vt:lpstr>
      <vt:lpstr>Hill-Climbing Search (Greedy Local Search)</vt:lpstr>
      <vt:lpstr>Local Optima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Idea of Simulated Annealing</vt:lpstr>
      <vt:lpstr>Simulated Annealing Algorithm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Methods: Discretization of Continuous Space </vt:lpstr>
      <vt:lpstr>Example: 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81</cp:revision>
  <dcterms:created xsi:type="dcterms:W3CDTF">2021-02-13T00:06:29Z</dcterms:created>
  <dcterms:modified xsi:type="dcterms:W3CDTF">2025-05-22T17:13:06Z</dcterms:modified>
</cp:coreProperties>
</file>